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65" r:id="rId2"/>
    <p:sldId id="264" r:id="rId3"/>
    <p:sldId id="261" r:id="rId4"/>
    <p:sldId id="262" r:id="rId5"/>
    <p:sldId id="263" r:id="rId6"/>
    <p:sldId id="258" r:id="rId7"/>
    <p:sldId id="256" r:id="rId8"/>
    <p:sldId id="257" r:id="rId9"/>
    <p:sldId id="270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3A083-E98B-4349-BA3A-8401673CE3C5}" type="datetimeFigureOut">
              <a:rPr lang="en-US" smtClean="0"/>
              <a:pPr/>
              <a:t>6/19/2012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EC6BF5-23EF-46E1-8243-E2D612538358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>
                <a:lumMod val="95000"/>
                <a:lumOff val="5000"/>
              </a:schemeClr>
            </a:gs>
            <a:gs pos="50000">
              <a:schemeClr val="tx2">
                <a:lumMod val="50000"/>
              </a:schemeClr>
            </a:gs>
            <a:gs pos="100000">
              <a:schemeClr val="tx1">
                <a:lumMod val="95000"/>
                <a:lumOff val="5000"/>
              </a:schemeClr>
            </a:gs>
          </a:gsLst>
          <a:lin ang="7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649843"/>
            <a:ext cx="80772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NZ" sz="2800" dirty="0" smtClean="0">
                <a:solidFill>
                  <a:srgbClr val="FFFF00"/>
                </a:solidFill>
              </a:rPr>
              <a:t>A ball is rolling along a flat, level desk. The speed of the ball is 0.3 ms</a:t>
            </a:r>
            <a:r>
              <a:rPr lang="en-NZ" sz="2800" baseline="30000" dirty="0" smtClean="0">
                <a:solidFill>
                  <a:srgbClr val="FFFF00"/>
                </a:solidFill>
              </a:rPr>
              <a:t>-1</a:t>
            </a:r>
            <a:r>
              <a:rPr lang="en-NZ" sz="2800" dirty="0" smtClean="0">
                <a:solidFill>
                  <a:srgbClr val="FFFF00"/>
                </a:solidFill>
              </a:rPr>
              <a:t>. Ignore friction (assume that the ball does not slow down, and the speed is constant).</a:t>
            </a:r>
          </a:p>
          <a:p>
            <a:pPr marL="514350" indent="-514350">
              <a:spcAft>
                <a:spcPts val="600"/>
              </a:spcAft>
              <a:buFont typeface="+mj-lt"/>
              <a:buAutoNum type="alphaLcParenR"/>
            </a:pPr>
            <a:r>
              <a:rPr lang="en-NZ" sz="2800" dirty="0" smtClean="0">
                <a:solidFill>
                  <a:schemeClr val="bg1"/>
                </a:solidFill>
              </a:rPr>
              <a:t>How long would it take for the ball to travel 2 m?</a:t>
            </a:r>
          </a:p>
          <a:p>
            <a:pPr marL="514350" indent="-514350">
              <a:spcAft>
                <a:spcPts val="600"/>
              </a:spcAft>
              <a:buFont typeface="+mj-lt"/>
              <a:buAutoNum type="alphaLcParenR"/>
            </a:pPr>
            <a:r>
              <a:rPr lang="en-NZ" sz="2800" dirty="0" smtClean="0">
                <a:solidFill>
                  <a:schemeClr val="bg1"/>
                </a:solidFill>
              </a:rPr>
              <a:t>What distance would it travel in 0.4738 seconds?</a:t>
            </a:r>
          </a:p>
          <a:p>
            <a:pPr>
              <a:spcAft>
                <a:spcPts val="600"/>
              </a:spcAft>
            </a:pPr>
            <a:endParaRPr lang="en-NZ" sz="2800" dirty="0" smtClean="0">
              <a:solidFill>
                <a:schemeClr val="bg1"/>
              </a:solidFill>
            </a:endParaRPr>
          </a:p>
          <a:p>
            <a:pPr>
              <a:spcAft>
                <a:spcPts val="600"/>
              </a:spcAft>
            </a:pPr>
            <a:r>
              <a:rPr lang="en-NZ" sz="2800" dirty="0" smtClean="0">
                <a:solidFill>
                  <a:srgbClr val="FFFF00"/>
                </a:solidFill>
              </a:rPr>
              <a:t>A ball is dropped and it took 0.4738 seconds to hit the floor.</a:t>
            </a:r>
          </a:p>
          <a:p>
            <a:pPr marL="514350" indent="-514350">
              <a:spcAft>
                <a:spcPts val="600"/>
              </a:spcAft>
              <a:buFont typeface="+mj-lt"/>
              <a:buAutoNum type="alphaLcParenR"/>
            </a:pPr>
            <a:r>
              <a:rPr lang="en-NZ" sz="2800" dirty="0" smtClean="0">
                <a:solidFill>
                  <a:schemeClr val="bg1"/>
                </a:solidFill>
              </a:rPr>
              <a:t>What distance above the floor was it dropped?</a:t>
            </a:r>
          </a:p>
          <a:p>
            <a:pPr marL="514350" indent="-514350">
              <a:spcAft>
                <a:spcPts val="600"/>
              </a:spcAft>
              <a:buFont typeface="+mj-lt"/>
              <a:buAutoNum type="alphaLcParenR"/>
            </a:pPr>
            <a:r>
              <a:rPr lang="en-NZ" sz="2800" dirty="0" smtClean="0">
                <a:solidFill>
                  <a:schemeClr val="bg1"/>
                </a:solidFill>
              </a:rPr>
              <a:t>What would be the speed of the ball the moment it hits the floor?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252472"/>
            <a:ext cx="8534400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NZ" sz="4800" b="1" dirty="0" smtClean="0">
                <a:solidFill>
                  <a:srgbClr val="FFFF00"/>
                </a:solidFill>
              </a:rPr>
              <a:t>Projectile Motion</a:t>
            </a:r>
          </a:p>
          <a:p>
            <a:pPr>
              <a:spcAft>
                <a:spcPts val="1800"/>
              </a:spcAft>
            </a:pPr>
            <a:r>
              <a:rPr lang="en-NZ" sz="3000" dirty="0" smtClean="0">
                <a:solidFill>
                  <a:schemeClr val="bg1"/>
                </a:solidFill>
              </a:rPr>
              <a:t>A projectile is any object that moves through the air without its own source of power. It is assumed that once in flight, the only force acting on a projectile is its weight force. (air resistance is ignored in Y12.)</a:t>
            </a:r>
          </a:p>
          <a:p>
            <a:pPr>
              <a:spcAft>
                <a:spcPts val="1800"/>
              </a:spcAft>
            </a:pPr>
            <a:r>
              <a:rPr lang="en-NZ" sz="3000" dirty="0" smtClean="0">
                <a:solidFill>
                  <a:schemeClr val="bg1"/>
                </a:solidFill>
              </a:rPr>
              <a:t>This means that:</a:t>
            </a:r>
          </a:p>
          <a:p>
            <a:pPr marL="342900" indent="-342900">
              <a:spcAft>
                <a:spcPts val="1800"/>
              </a:spcAft>
              <a:buFont typeface="Arial" pitchFamily="34" charset="0"/>
              <a:buChar char="•"/>
            </a:pPr>
            <a:r>
              <a:rPr lang="en-NZ" sz="3000" dirty="0" smtClean="0">
                <a:solidFill>
                  <a:schemeClr val="bg1"/>
                </a:solidFill>
              </a:rPr>
              <a:t>as the projectile moves, it </a:t>
            </a:r>
            <a:r>
              <a:rPr lang="en-NZ" sz="3000" dirty="0" smtClean="0">
                <a:solidFill>
                  <a:srgbClr val="FFFF00"/>
                </a:solidFill>
              </a:rPr>
              <a:t>accelerates constantly downwards at 9.8 ms</a:t>
            </a:r>
            <a:r>
              <a:rPr lang="en-NZ" sz="3000" baseline="30000" dirty="0" smtClean="0">
                <a:solidFill>
                  <a:srgbClr val="FFFF00"/>
                </a:solidFill>
              </a:rPr>
              <a:t>-2</a:t>
            </a:r>
            <a:r>
              <a:rPr lang="en-NZ" sz="3000" dirty="0" smtClean="0">
                <a:solidFill>
                  <a:srgbClr val="FFFF00"/>
                </a:solidFill>
              </a:rPr>
              <a:t>.</a:t>
            </a:r>
          </a:p>
          <a:p>
            <a:pPr marL="342900" indent="-342900">
              <a:spcAft>
                <a:spcPts val="1800"/>
              </a:spcAft>
              <a:buFont typeface="Arial" pitchFamily="34" charset="0"/>
              <a:buChar char="•"/>
            </a:pPr>
            <a:r>
              <a:rPr lang="en-NZ" sz="3000" dirty="0" smtClean="0">
                <a:solidFill>
                  <a:schemeClr val="bg1"/>
                </a:solidFill>
              </a:rPr>
              <a:t>there is no force acting in the horizontal direction, and so the projectile </a:t>
            </a:r>
            <a:r>
              <a:rPr lang="en-NZ" sz="3000" dirty="0" smtClean="0">
                <a:solidFill>
                  <a:srgbClr val="FFFF00"/>
                </a:solidFill>
              </a:rPr>
              <a:t>moves horizontally at a constant speed.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494705"/>
            <a:ext cx="8534400" cy="533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NZ" sz="3600" dirty="0" smtClean="0">
                <a:solidFill>
                  <a:schemeClr val="bg1"/>
                </a:solidFill>
              </a:rPr>
              <a:t>For any projectile moving over a horizontal ground:</a:t>
            </a:r>
          </a:p>
          <a:p>
            <a:pPr marL="514350" indent="-514350">
              <a:spcAft>
                <a:spcPts val="1800"/>
              </a:spcAft>
              <a:buFont typeface="Arial" pitchFamily="34" charset="0"/>
              <a:buChar char="•"/>
            </a:pPr>
            <a:r>
              <a:rPr lang="en-NZ" sz="3200" dirty="0" smtClean="0">
                <a:solidFill>
                  <a:schemeClr val="bg1"/>
                </a:solidFill>
              </a:rPr>
              <a:t>At the maximum height of the flight, the vertical component of the velocity is zero.</a:t>
            </a:r>
          </a:p>
          <a:p>
            <a:pPr marL="514350" indent="-514350">
              <a:spcAft>
                <a:spcPts val="1800"/>
              </a:spcAft>
              <a:buFont typeface="Arial" pitchFamily="34" charset="0"/>
              <a:buChar char="•"/>
            </a:pPr>
            <a:r>
              <a:rPr lang="en-NZ" sz="3200" dirty="0" smtClean="0">
                <a:solidFill>
                  <a:schemeClr val="bg1"/>
                </a:solidFill>
              </a:rPr>
              <a:t>Time taken to reach the max height = time taken to reach the ground from the max height.</a:t>
            </a:r>
          </a:p>
          <a:p>
            <a:pPr marL="514350" indent="-514350">
              <a:spcAft>
                <a:spcPts val="1800"/>
              </a:spcAft>
              <a:buFont typeface="Arial" pitchFamily="34" charset="0"/>
              <a:buChar char="•"/>
            </a:pPr>
            <a:r>
              <a:rPr lang="en-NZ" sz="3200" dirty="0" smtClean="0">
                <a:solidFill>
                  <a:schemeClr val="bg1"/>
                </a:solidFill>
              </a:rPr>
              <a:t>The projectile hits the ground at the same </a:t>
            </a:r>
            <a:r>
              <a:rPr lang="en-NZ" sz="3200" i="1" u="sng" dirty="0" smtClean="0">
                <a:solidFill>
                  <a:schemeClr val="bg1"/>
                </a:solidFill>
              </a:rPr>
              <a:t>speed</a:t>
            </a:r>
            <a:r>
              <a:rPr lang="en-NZ" sz="3200" dirty="0" smtClean="0">
                <a:solidFill>
                  <a:schemeClr val="bg1"/>
                </a:solidFill>
              </a:rPr>
              <a:t> as it was fired.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228600"/>
            <a:ext cx="8686800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NZ" sz="4000" u="sng" dirty="0" smtClean="0">
                <a:solidFill>
                  <a:schemeClr val="bg1"/>
                </a:solidFill>
              </a:rPr>
              <a:t>Example ONE</a:t>
            </a:r>
          </a:p>
          <a:p>
            <a:pPr>
              <a:spcAft>
                <a:spcPts val="600"/>
              </a:spcAft>
            </a:pPr>
            <a:r>
              <a:rPr lang="en-NZ" sz="3600" dirty="0" smtClean="0">
                <a:solidFill>
                  <a:srgbClr val="FFFF00"/>
                </a:solidFill>
              </a:rPr>
              <a:t>A car running with a speed of 30 ms</a:t>
            </a:r>
            <a:r>
              <a:rPr lang="en-NZ" sz="3600" baseline="30000" dirty="0" smtClean="0">
                <a:solidFill>
                  <a:srgbClr val="FFFF00"/>
                </a:solidFill>
              </a:rPr>
              <a:t>-1</a:t>
            </a:r>
            <a:r>
              <a:rPr lang="en-NZ" sz="3600" dirty="0" smtClean="0">
                <a:solidFill>
                  <a:srgbClr val="FFFF00"/>
                </a:solidFill>
              </a:rPr>
              <a:t> plunges into the sea from the top of a cliff 50 m above the sea.</a:t>
            </a:r>
          </a:p>
          <a:p>
            <a:pPr marL="742950" indent="-742950"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What is the initial horizontal speed?</a:t>
            </a:r>
          </a:p>
          <a:p>
            <a:pPr marL="742950" indent="-742950"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What is the initial vertical speed?</a:t>
            </a:r>
          </a:p>
          <a:p>
            <a:pPr marL="742950" indent="-742950"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What is the horizontal acceleration?</a:t>
            </a:r>
          </a:p>
          <a:p>
            <a:pPr marL="742950" indent="-742950"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What is the vertical acceleration?</a:t>
            </a:r>
          </a:p>
          <a:p>
            <a:pPr marL="742950" indent="-742950"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How long will it take to fall?</a:t>
            </a:r>
          </a:p>
          <a:p>
            <a:pPr marL="742950" indent="-742950"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How far away from the cliff will the car land?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228600"/>
            <a:ext cx="8686800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NZ" sz="4000" u="sng" dirty="0" smtClean="0">
                <a:solidFill>
                  <a:schemeClr val="bg1"/>
                </a:solidFill>
              </a:rPr>
              <a:t>Example </a:t>
            </a:r>
            <a:r>
              <a:rPr lang="en-NZ" sz="4000" u="sng" dirty="0" smtClean="0">
                <a:solidFill>
                  <a:schemeClr val="bg1"/>
                </a:solidFill>
              </a:rPr>
              <a:t>TWO</a:t>
            </a:r>
            <a:endParaRPr lang="en-NZ" sz="4000" u="sng" dirty="0" smtClean="0">
              <a:solidFill>
                <a:schemeClr val="bg1"/>
              </a:solidFill>
            </a:endParaRPr>
          </a:p>
          <a:p>
            <a:pPr>
              <a:spcAft>
                <a:spcPts val="600"/>
              </a:spcAft>
            </a:pPr>
            <a:r>
              <a:rPr lang="en-NZ" sz="3600" dirty="0" smtClean="0">
                <a:solidFill>
                  <a:srgbClr val="FFFF00"/>
                </a:solidFill>
              </a:rPr>
              <a:t>A soccer player kicks a ball. The initial velocity of the ball is 40 ms</a:t>
            </a:r>
            <a:r>
              <a:rPr lang="en-NZ" sz="3600" baseline="30000" dirty="0" smtClean="0">
                <a:solidFill>
                  <a:srgbClr val="FFFF00"/>
                </a:solidFill>
              </a:rPr>
              <a:t>-1</a:t>
            </a:r>
            <a:r>
              <a:rPr lang="en-NZ" sz="3600" dirty="0" smtClean="0">
                <a:solidFill>
                  <a:srgbClr val="FFFF00"/>
                </a:solidFill>
              </a:rPr>
              <a:t> at an angle of 40</a:t>
            </a:r>
            <a:r>
              <a:rPr lang="en-NZ" sz="3600" baseline="30000" dirty="0" smtClean="0">
                <a:solidFill>
                  <a:srgbClr val="FFFF00"/>
                </a:solidFill>
              </a:rPr>
              <a:t>o</a:t>
            </a:r>
            <a:r>
              <a:rPr lang="en-NZ" sz="3600" dirty="0" smtClean="0">
                <a:solidFill>
                  <a:srgbClr val="FFFF00"/>
                </a:solidFill>
              </a:rPr>
              <a:t> to the ground.</a:t>
            </a:r>
          </a:p>
          <a:p>
            <a:pPr marL="742950" indent="-742950"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What is the initial horizontal speed?</a:t>
            </a:r>
          </a:p>
          <a:p>
            <a:pPr marL="742950" indent="-742950"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What is the initial vertical speed?</a:t>
            </a:r>
          </a:p>
          <a:p>
            <a:pPr marL="742950" indent="-742950"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How long will it take to reach the max height?</a:t>
            </a:r>
          </a:p>
          <a:p>
            <a:pPr marL="742950" indent="-742950"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What would be the total flight time?</a:t>
            </a:r>
          </a:p>
          <a:p>
            <a:pPr marL="742950" indent="-742950"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Calculate the horizontal distance the ball travels during its flight.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423208"/>
            <a:ext cx="7924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b="1" dirty="0" smtClean="0"/>
              <a:t>Find the </a:t>
            </a:r>
            <a:r>
              <a:rPr lang="en-NZ" sz="4000" b="1" u="sng" dirty="0" smtClean="0"/>
              <a:t>horizontal component </a:t>
            </a:r>
            <a:r>
              <a:rPr lang="en-NZ" sz="4000" b="1" dirty="0" smtClean="0"/>
              <a:t>and the </a:t>
            </a:r>
            <a:r>
              <a:rPr lang="en-NZ" sz="4000" b="1" u="sng" dirty="0" smtClean="0"/>
              <a:t>vertical component</a:t>
            </a:r>
            <a:r>
              <a:rPr lang="en-NZ" sz="4000" b="1" dirty="0" smtClean="0"/>
              <a:t> of this force vector</a:t>
            </a:r>
            <a:endParaRPr lang="en-NZ" sz="4000" b="1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1676400" y="2438400"/>
            <a:ext cx="5334000" cy="289560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657600" y="2888159"/>
            <a:ext cx="1371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b="1" dirty="0" smtClean="0"/>
              <a:t>30 N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838200" y="5334000"/>
            <a:ext cx="76200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743200" y="4572000"/>
            <a:ext cx="1371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b="1" dirty="0" smtClean="0"/>
              <a:t>67</a:t>
            </a:r>
            <a:r>
              <a:rPr lang="en-NZ" sz="4400" b="1" baseline="30000" dirty="0" smtClean="0"/>
              <a:t>o</a:t>
            </a:r>
            <a:endParaRPr lang="en-NZ" sz="4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533400"/>
            <a:ext cx="822960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NZ" sz="7200" dirty="0" smtClean="0">
                <a:solidFill>
                  <a:srgbClr val="FFFF00"/>
                </a:solidFill>
              </a:rPr>
              <a:t>Motion under gravity</a:t>
            </a:r>
          </a:p>
          <a:p>
            <a:pPr marL="1143000" indent="-1143000">
              <a:spcAft>
                <a:spcPts val="1800"/>
              </a:spcAft>
              <a:buFont typeface="Arial" pitchFamily="34" charset="0"/>
              <a:buChar char="•"/>
            </a:pPr>
            <a:r>
              <a:rPr lang="en-NZ" sz="6000" dirty="0" smtClean="0">
                <a:solidFill>
                  <a:schemeClr val="bg1"/>
                </a:solidFill>
              </a:rPr>
              <a:t>Mass </a:t>
            </a:r>
            <a:r>
              <a:rPr lang="en-NZ" sz="6000" dirty="0" err="1" smtClean="0">
                <a:solidFill>
                  <a:schemeClr val="bg1"/>
                </a:solidFill>
              </a:rPr>
              <a:t>vs</a:t>
            </a:r>
            <a:r>
              <a:rPr lang="en-NZ" sz="6000" dirty="0" smtClean="0">
                <a:solidFill>
                  <a:schemeClr val="bg1"/>
                </a:solidFill>
              </a:rPr>
              <a:t> Weight</a:t>
            </a:r>
          </a:p>
          <a:p>
            <a:pPr marL="1143000" indent="-1143000">
              <a:spcAft>
                <a:spcPts val="1800"/>
              </a:spcAft>
              <a:buFont typeface="Arial" pitchFamily="34" charset="0"/>
              <a:buChar char="•"/>
            </a:pPr>
            <a:r>
              <a:rPr lang="en-NZ" sz="6000" dirty="0" smtClean="0">
                <a:solidFill>
                  <a:schemeClr val="bg1"/>
                </a:solidFill>
              </a:rPr>
              <a:t>What is “g”?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1240572"/>
            <a:ext cx="77724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NZ" sz="4000" dirty="0" smtClean="0">
                <a:solidFill>
                  <a:schemeClr val="bg1"/>
                </a:solidFill>
              </a:rPr>
              <a:t>          is called the </a:t>
            </a:r>
            <a:r>
              <a:rPr lang="en-NZ" sz="4000" dirty="0" smtClean="0">
                <a:solidFill>
                  <a:srgbClr val="FFFF00"/>
                </a:solidFill>
              </a:rPr>
              <a:t>acceleration due to gravity</a:t>
            </a:r>
            <a:r>
              <a:rPr lang="en-NZ" sz="4000" dirty="0" smtClean="0">
                <a:solidFill>
                  <a:schemeClr val="bg1"/>
                </a:solidFill>
              </a:rPr>
              <a:t> (= 9.8 ms</a:t>
            </a:r>
            <a:r>
              <a:rPr lang="en-NZ" sz="4000" baseline="30000" dirty="0" smtClean="0">
                <a:solidFill>
                  <a:schemeClr val="bg1"/>
                </a:solidFill>
              </a:rPr>
              <a:t>-2</a:t>
            </a:r>
            <a:r>
              <a:rPr lang="en-NZ" sz="4000" dirty="0" smtClean="0">
                <a:solidFill>
                  <a:schemeClr val="bg1"/>
                </a:solidFill>
              </a:rPr>
              <a:t>, downwards)</a:t>
            </a:r>
          </a:p>
          <a:p>
            <a:pPr>
              <a:spcAft>
                <a:spcPts val="2400"/>
              </a:spcAft>
            </a:pPr>
            <a:r>
              <a:rPr lang="en-NZ" sz="4000" dirty="0" smtClean="0">
                <a:solidFill>
                  <a:schemeClr val="bg1"/>
                </a:solidFill>
              </a:rPr>
              <a:t>This is the acceleration of </a:t>
            </a:r>
            <a:r>
              <a:rPr lang="en-NZ" sz="4000" dirty="0" smtClean="0">
                <a:solidFill>
                  <a:srgbClr val="FFFF00"/>
                </a:solidFill>
              </a:rPr>
              <a:t>any</a:t>
            </a:r>
            <a:r>
              <a:rPr lang="en-NZ" sz="4000" dirty="0" smtClean="0">
                <a:solidFill>
                  <a:schemeClr val="bg1"/>
                </a:solidFill>
              </a:rPr>
              <a:t> object that moves in the air without its own power source (e.g. falling rocks, bullets, shot puts)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89930"/>
            <a:ext cx="1295400" cy="1578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3400" y="457200"/>
            <a:ext cx="7467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NZ" sz="3600" dirty="0" smtClean="0">
              <a:solidFill>
                <a:schemeClr val="bg1"/>
              </a:solidFill>
            </a:endParaRPr>
          </a:p>
          <a:p>
            <a:endParaRPr lang="en-NZ" sz="3600" dirty="0" smtClean="0">
              <a:solidFill>
                <a:schemeClr val="bg1"/>
              </a:solidFill>
            </a:endParaRPr>
          </a:p>
          <a:p>
            <a:endParaRPr lang="en-NZ" sz="36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405110"/>
            <a:ext cx="83820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 smtClean="0">
                <a:solidFill>
                  <a:srgbClr val="FFFF00"/>
                </a:solidFill>
              </a:rPr>
              <a:t>A 5 kg rock is dropped from 2 m above…</a:t>
            </a:r>
          </a:p>
          <a:p>
            <a:endParaRPr lang="en-NZ" sz="3600" dirty="0" smtClean="0">
              <a:solidFill>
                <a:schemeClr val="bg1"/>
              </a:solidFill>
            </a:endParaRPr>
          </a:p>
          <a:p>
            <a:pPr marL="742950" indent="-742950">
              <a:spcAft>
                <a:spcPts val="600"/>
              </a:spcAft>
              <a:buFont typeface="+mj-lt"/>
              <a:buAutoNum type="arabicPeriod"/>
            </a:pPr>
            <a:r>
              <a:rPr lang="en-NZ" sz="3600" dirty="0" smtClean="0">
                <a:solidFill>
                  <a:schemeClr val="bg1"/>
                </a:solidFill>
              </a:rPr>
              <a:t>Newton’s Law: 1</a:t>
            </a:r>
            <a:r>
              <a:rPr lang="en-NZ" sz="3600" baseline="30000" dirty="0" smtClean="0">
                <a:solidFill>
                  <a:schemeClr val="bg1"/>
                </a:solidFill>
              </a:rPr>
              <a:t>st</a:t>
            </a:r>
            <a:r>
              <a:rPr lang="en-NZ" sz="3600" dirty="0" smtClean="0">
                <a:solidFill>
                  <a:schemeClr val="bg1"/>
                </a:solidFill>
              </a:rPr>
              <a:t> or 2</a:t>
            </a:r>
            <a:r>
              <a:rPr lang="en-NZ" sz="3600" baseline="30000" dirty="0" smtClean="0">
                <a:solidFill>
                  <a:schemeClr val="bg1"/>
                </a:solidFill>
              </a:rPr>
              <a:t>nd</a:t>
            </a:r>
            <a:r>
              <a:rPr lang="en-NZ" sz="3600" dirty="0" smtClean="0">
                <a:solidFill>
                  <a:schemeClr val="bg1"/>
                </a:solidFill>
              </a:rPr>
              <a:t> ?</a:t>
            </a:r>
          </a:p>
          <a:p>
            <a:pPr marL="742950" indent="-742950">
              <a:spcAft>
                <a:spcPts val="600"/>
              </a:spcAft>
              <a:buFont typeface="+mj-lt"/>
              <a:buAutoNum type="arabicPeriod"/>
            </a:pPr>
            <a:r>
              <a:rPr lang="en-NZ" sz="3600" dirty="0" smtClean="0">
                <a:solidFill>
                  <a:schemeClr val="bg1"/>
                </a:solidFill>
              </a:rPr>
              <a:t>What is the acceleration of the falling rock?</a:t>
            </a:r>
          </a:p>
          <a:p>
            <a:pPr marL="742950" indent="-742950">
              <a:spcAft>
                <a:spcPts val="600"/>
              </a:spcAft>
              <a:buFont typeface="+mj-lt"/>
              <a:buAutoNum type="arabicPeriod"/>
            </a:pPr>
            <a:r>
              <a:rPr lang="en-NZ" sz="3600" dirty="0" smtClean="0">
                <a:solidFill>
                  <a:schemeClr val="bg1"/>
                </a:solidFill>
              </a:rPr>
              <a:t>What is the mass of the falling rock?</a:t>
            </a:r>
          </a:p>
          <a:p>
            <a:pPr marL="742950" indent="-742950">
              <a:spcAft>
                <a:spcPts val="600"/>
              </a:spcAft>
              <a:buFont typeface="+mj-lt"/>
              <a:buAutoNum type="arabicPeriod"/>
            </a:pPr>
            <a:r>
              <a:rPr lang="en-NZ" sz="3600" dirty="0" smtClean="0">
                <a:solidFill>
                  <a:schemeClr val="bg1"/>
                </a:solidFill>
              </a:rPr>
              <a:t>What is the net force of the falling rock?</a:t>
            </a:r>
          </a:p>
          <a:p>
            <a:endParaRPr lang="en-NZ" sz="3600" dirty="0" smtClean="0">
              <a:solidFill>
                <a:schemeClr val="bg1"/>
              </a:solidFill>
            </a:endParaRPr>
          </a:p>
          <a:p>
            <a:r>
              <a:rPr lang="en-NZ" sz="3600" dirty="0" smtClean="0">
                <a:solidFill>
                  <a:srgbClr val="FFFF00"/>
                </a:solidFill>
              </a:rPr>
              <a:t>A 300 kg rock is dropped from 2 m above…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304800"/>
            <a:ext cx="8305800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 ball is thrown upwards. </a:t>
            </a:r>
          </a:p>
          <a:p>
            <a:r>
              <a:rPr lang="en-NZ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Describe the </a:t>
            </a:r>
            <a:r>
              <a:rPr lang="en-NZ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direction of the ball’s velocity</a:t>
            </a:r>
            <a:r>
              <a:rPr lang="en-NZ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when it is;</a:t>
            </a:r>
          </a:p>
          <a:p>
            <a:pPr marL="1200150" lvl="1" indent="-742950">
              <a:buFont typeface="+mj-lt"/>
              <a:buAutoNum type="alphaLcParenR"/>
            </a:pPr>
            <a:r>
              <a:rPr lang="en-NZ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ascending</a:t>
            </a:r>
          </a:p>
          <a:p>
            <a:pPr marL="1200150" lvl="1" indent="-742950">
              <a:buFont typeface="+mj-lt"/>
              <a:buAutoNum type="alphaLcParenR"/>
            </a:pPr>
            <a:r>
              <a:rPr lang="en-NZ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descending</a:t>
            </a:r>
          </a:p>
          <a:p>
            <a:pPr marL="1200150" lvl="1" indent="-742950">
              <a:buFont typeface="+mj-lt"/>
              <a:buAutoNum type="alphaLcParenR"/>
            </a:pPr>
            <a:r>
              <a:rPr lang="en-NZ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at the highest point</a:t>
            </a:r>
          </a:p>
          <a:p>
            <a:endParaRPr lang="en-NZ" sz="3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NZ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What would be the </a:t>
            </a:r>
            <a:r>
              <a:rPr lang="en-NZ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direction of the                    ball’s acceleration</a:t>
            </a:r>
            <a:r>
              <a:rPr lang="en-NZ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when it is:</a:t>
            </a:r>
          </a:p>
          <a:p>
            <a:pPr marL="1200150" lvl="1" indent="-742950">
              <a:buFont typeface="+mj-lt"/>
              <a:buAutoNum type="alphaLcParenR"/>
            </a:pPr>
            <a:r>
              <a:rPr lang="en-NZ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ascending</a:t>
            </a:r>
          </a:p>
          <a:p>
            <a:pPr marL="1200150" lvl="1" indent="-742950">
              <a:buFont typeface="+mj-lt"/>
              <a:buAutoNum type="alphaLcParenR"/>
            </a:pPr>
            <a:r>
              <a:rPr lang="en-NZ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descending</a:t>
            </a:r>
          </a:p>
          <a:p>
            <a:pPr marL="1200150" lvl="1" indent="-742950">
              <a:buFont typeface="+mj-lt"/>
              <a:buAutoNum type="alphaLcParenR"/>
            </a:pPr>
            <a:r>
              <a:rPr lang="en-NZ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at the highest point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4785" y="3124200"/>
            <a:ext cx="2289215" cy="3733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852130"/>
            <a:ext cx="8305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NZ" sz="4000" dirty="0" smtClean="0">
                <a:solidFill>
                  <a:schemeClr val="bg1"/>
                </a:solidFill>
              </a:rPr>
              <a:t>A man jumps off a cliff 50 m                above the sea. </a:t>
            </a:r>
            <a:r>
              <a:rPr lang="en-NZ" sz="3600" i="1" dirty="0" smtClean="0">
                <a:solidFill>
                  <a:schemeClr val="bg1"/>
                </a:solidFill>
              </a:rPr>
              <a:t>(g = 9.8 ms</a:t>
            </a:r>
            <a:r>
              <a:rPr lang="en-NZ" sz="3600" i="1" baseline="30000" dirty="0" smtClean="0">
                <a:solidFill>
                  <a:schemeClr val="bg1"/>
                </a:solidFill>
              </a:rPr>
              <a:t>-2</a:t>
            </a:r>
            <a:r>
              <a:rPr lang="en-NZ" sz="3600" i="1" dirty="0" smtClean="0">
                <a:solidFill>
                  <a:schemeClr val="bg1"/>
                </a:solidFill>
              </a:rPr>
              <a:t>)</a:t>
            </a:r>
            <a:endParaRPr lang="en-NZ" sz="4000" i="1" dirty="0" smtClean="0">
              <a:solidFill>
                <a:schemeClr val="bg1"/>
              </a:solidFill>
            </a:endParaRPr>
          </a:p>
          <a:p>
            <a:pPr marL="742950" indent="-742950">
              <a:spcAft>
                <a:spcPts val="1200"/>
              </a:spcAft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What is his initial velocity?</a:t>
            </a:r>
          </a:p>
          <a:p>
            <a:pPr marL="742950" indent="-742950">
              <a:spcAft>
                <a:spcPts val="1200"/>
              </a:spcAft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What is his acceleration?</a:t>
            </a:r>
          </a:p>
          <a:p>
            <a:pPr marL="742950" indent="-742950">
              <a:spcAft>
                <a:spcPts val="1200"/>
              </a:spcAft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How far does he fall in one second?</a:t>
            </a:r>
          </a:p>
          <a:p>
            <a:pPr marL="742950" indent="-742950">
              <a:spcAft>
                <a:spcPts val="1200"/>
              </a:spcAft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How far does he fall in two seconds?</a:t>
            </a:r>
          </a:p>
          <a:p>
            <a:pPr marL="742950" indent="-742950">
              <a:spcAft>
                <a:spcPts val="1200"/>
              </a:spcAft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How long does he take to fall 50 m?</a:t>
            </a:r>
          </a:p>
          <a:p>
            <a:pPr marL="742950" indent="-742950" algn="ctr">
              <a:spcAft>
                <a:spcPts val="1200"/>
              </a:spcAft>
            </a:pPr>
            <a:r>
              <a:rPr lang="en-NZ" sz="4000" i="1" dirty="0" smtClean="0">
                <a:solidFill>
                  <a:srgbClr val="FFFF00"/>
                </a:solidFill>
              </a:rPr>
              <a:t>Green book page 85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675400"/>
            <a:ext cx="2667001" cy="275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280511"/>
            <a:ext cx="8305800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NZ" sz="4000" dirty="0" smtClean="0">
                <a:solidFill>
                  <a:schemeClr val="bg1"/>
                </a:solidFill>
              </a:rPr>
              <a:t>A ball is thrown upwards with an initial speed of 20 ms</a:t>
            </a:r>
            <a:r>
              <a:rPr lang="en-NZ" sz="4000" baseline="30000" dirty="0" smtClean="0">
                <a:solidFill>
                  <a:schemeClr val="bg1"/>
                </a:solidFill>
              </a:rPr>
              <a:t>-1</a:t>
            </a:r>
            <a:r>
              <a:rPr lang="en-NZ" sz="4000" dirty="0" smtClean="0">
                <a:solidFill>
                  <a:schemeClr val="bg1"/>
                </a:solidFill>
              </a:rPr>
              <a:t>.</a:t>
            </a:r>
          </a:p>
          <a:p>
            <a:pPr marL="742950" indent="-742950">
              <a:spcAft>
                <a:spcPts val="1200"/>
              </a:spcAft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How far does the ball rise                          in one second?</a:t>
            </a:r>
          </a:p>
          <a:p>
            <a:pPr marL="742950" indent="-742950">
              <a:spcAft>
                <a:spcPts val="1200"/>
              </a:spcAft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How long does it take                              to reach the highest point?</a:t>
            </a:r>
          </a:p>
          <a:p>
            <a:pPr marL="742950" indent="-742950">
              <a:spcAft>
                <a:spcPts val="1200"/>
              </a:spcAft>
              <a:buFont typeface="+mj-lt"/>
              <a:buAutoNum type="alphaLcParenR"/>
            </a:pPr>
            <a:r>
              <a:rPr lang="en-NZ" sz="3600" dirty="0" smtClean="0">
                <a:solidFill>
                  <a:schemeClr val="bg1"/>
                </a:solidFill>
              </a:rPr>
              <a:t>How high is the highest                                     point from where it                              started?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34317" y="2438401"/>
            <a:ext cx="2709683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685800"/>
            <a:ext cx="8077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6000" dirty="0" smtClean="0">
                <a:solidFill>
                  <a:schemeClr val="bg1"/>
                </a:solidFill>
              </a:rPr>
              <a:t>The bullet question…</a:t>
            </a:r>
          </a:p>
          <a:p>
            <a:endParaRPr lang="en-NZ" sz="4400" dirty="0" smtClean="0">
              <a:solidFill>
                <a:schemeClr val="bg1"/>
              </a:solidFill>
            </a:endParaRPr>
          </a:p>
          <a:p>
            <a:r>
              <a:rPr lang="en-NZ" sz="4000" dirty="0" smtClean="0">
                <a:solidFill>
                  <a:schemeClr val="bg1"/>
                </a:solidFill>
              </a:rPr>
              <a:t>Vertical Motion vs. Horizontal Motion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668</Words>
  <Application>Microsoft Office PowerPoint</Application>
  <PresentationFormat>On-screen Show (4:3)</PresentationFormat>
  <Paragraphs>72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Ministry of Education</cp:lastModifiedBy>
  <cp:revision>63</cp:revision>
  <dcterms:created xsi:type="dcterms:W3CDTF">2006-08-16T00:00:00Z</dcterms:created>
  <dcterms:modified xsi:type="dcterms:W3CDTF">2012-06-19T00:32:31Z</dcterms:modified>
</cp:coreProperties>
</file>